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28"/>
  </p:notesMasterIdLst>
  <p:handoutMasterIdLst>
    <p:handoutMasterId r:id="rId29"/>
  </p:handoutMasterIdLst>
  <p:sldIdLst>
    <p:sldId id="373" r:id="rId5"/>
    <p:sldId id="1818" r:id="rId6"/>
    <p:sldId id="1819" r:id="rId7"/>
    <p:sldId id="1811" r:id="rId8"/>
    <p:sldId id="1816" r:id="rId9"/>
    <p:sldId id="1817" r:id="rId10"/>
    <p:sldId id="1809" r:id="rId11"/>
    <p:sldId id="1814" r:id="rId12"/>
    <p:sldId id="1820" r:id="rId13"/>
    <p:sldId id="1812" r:id="rId14"/>
    <p:sldId id="1813" r:id="rId15"/>
    <p:sldId id="1822" r:id="rId16"/>
    <p:sldId id="1810" r:id="rId17"/>
    <p:sldId id="1815" r:id="rId18"/>
    <p:sldId id="1824" r:id="rId19"/>
    <p:sldId id="1803" r:id="rId20"/>
    <p:sldId id="1804" r:id="rId21"/>
    <p:sldId id="1805" r:id="rId22"/>
    <p:sldId id="1807" r:id="rId23"/>
    <p:sldId id="1823" r:id="rId24"/>
    <p:sldId id="1808" r:id="rId25"/>
    <p:sldId id="1806" r:id="rId26"/>
    <p:sldId id="1476" r:id="rId27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E1B"/>
    <a:srgbClr val="FC9B2F"/>
    <a:srgbClr val="ED1C2E"/>
    <a:srgbClr val="F6972E"/>
    <a:srgbClr val="FF5A6B"/>
    <a:srgbClr val="535353"/>
    <a:srgbClr val="939393"/>
    <a:srgbClr val="3F94CC"/>
    <a:srgbClr val="666666"/>
    <a:srgbClr val="878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8" autoAdjust="0"/>
    <p:restoredTop sz="70843" autoAdjust="0"/>
  </p:normalViewPr>
  <p:slideViewPr>
    <p:cSldViewPr snapToGrid="0">
      <p:cViewPr varScale="1">
        <p:scale>
          <a:sx n="143" d="100"/>
          <a:sy n="143" d="100"/>
        </p:scale>
        <p:origin x="2272" y="192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18.05.20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2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CH" dirty="0"/>
              <a:t>hich is easy to deploy</a:t>
            </a:r>
          </a:p>
          <a:p>
            <a:r>
              <a:rPr lang="en-GB" dirty="0"/>
              <a:t>Supports modular, extensible and configurable set of services</a:t>
            </a:r>
          </a:p>
          <a:p>
            <a:r>
              <a:rPr lang="en-GB" dirty="0"/>
              <a:t>Quickly add new services and test them as part of an existing platform (set of services)</a:t>
            </a:r>
            <a:endParaRPr lang="en-CH" dirty="0"/>
          </a:p>
          <a:p>
            <a:r>
              <a:rPr lang="en-CH" dirty="0"/>
              <a:t>no infrastructure specialist needed for provisioning</a:t>
            </a:r>
          </a:p>
          <a:p>
            <a:r>
              <a:rPr lang="en-GB" dirty="0"/>
              <a:t>lightweight, low footprint (resources needed)</a:t>
            </a:r>
          </a:p>
          <a:p>
            <a:r>
              <a:rPr lang="en-GB" dirty="0"/>
              <a:t>Simple, lightweight transportation</a:t>
            </a:r>
          </a:p>
          <a:p>
            <a:r>
              <a:rPr lang="en-GB" dirty="0"/>
              <a:t>runs on-premises and in the cloud</a:t>
            </a: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63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54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97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409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2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8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589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6.sv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20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307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636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000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Kafka </a:t>
            </a:r>
            <a:r>
              <a:rPr lang="de-DE" dirty="0" err="1"/>
              <a:t>as</a:t>
            </a:r>
            <a:r>
              <a:rPr lang="de-DE" dirty="0"/>
              <a:t> an Event Store –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?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F7BC2B-0DC4-AA4B-B982-09862EE6D313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801B29C3-A59A-6449-9833-8C661093F7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5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93B6325-EE03-3F4F-B541-FD2D1E2F56F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440C70F2-2194-C743-8C14-0CA97305F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560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3C495A8-4792-6E4D-875D-400353F01F0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52CD6AF1-99CC-C645-B805-28138A5AD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19095E3-F564-4341-886C-4795505F56A6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637D6CF2-0618-7441-9FD3-55E531CE2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4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1948A82E-8933-334C-A14C-A1FC97937BF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B3B064FE-4E80-A048-82C1-01D46B1827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0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10E88B-44DC-EC4E-850C-7D93D4CDCCF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694645D5-49F8-DE49-BC68-9C3456B9A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66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DA7A1-B0B7-074C-AAE3-BDAE43B08312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7327581F-EC3C-2C4E-89BD-51CF988EA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96849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621BD2D1-CB2E-754A-AC97-B560C6DAEFD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9" name="Picture 6" descr="Bildergebnis für twitter">
            <a:extLst>
              <a:ext uri="{FF2B5EF4-FFF2-40B4-BE49-F238E27FC236}">
                <a16:creationId xmlns:a16="http://schemas.microsoft.com/office/drawing/2014/main" id="{028CE9D8-D4E5-C34E-B52E-ADB58D911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7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4809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1769BD60-FF17-B042-BE50-741ECB4A566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48E05855-0AC1-C148-AB0F-2174C633F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85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24814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288097-CD53-DE47-B545-5E48FC0C40F9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38619FAC-1B6F-D14C-BE92-CC2AC81C79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85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5AD75CD9-9012-D14B-B53A-F70A1D031240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6" name="Picture 6" descr="Bildergebnis für twitter">
            <a:extLst>
              <a:ext uri="{FF2B5EF4-FFF2-40B4-BE49-F238E27FC236}">
                <a16:creationId xmlns:a16="http://schemas.microsoft.com/office/drawing/2014/main" id="{1B4BAF6B-F3DB-D44C-B09F-9F297494B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7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7">
            <a:extLst>
              <a:ext uri="{FF2B5EF4-FFF2-40B4-BE49-F238E27FC236}">
                <a16:creationId xmlns:a16="http://schemas.microsoft.com/office/drawing/2014/main" id="{B2ADB31B-AC96-104F-8C1B-D0002EADAB2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3" name="Picture 6" descr="Bildergebnis für twitter">
            <a:extLst>
              <a:ext uri="{FF2B5EF4-FFF2-40B4-BE49-F238E27FC236}">
                <a16:creationId xmlns:a16="http://schemas.microsoft.com/office/drawing/2014/main" id="{ED879305-F758-2240-A682-29E92DB0AA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1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99157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CE4B2954-0AEF-9C42-8150-C2885231942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8" name="Picture 6" descr="Bildergebnis für twitter">
            <a:extLst>
              <a:ext uri="{FF2B5EF4-FFF2-40B4-BE49-F238E27FC236}">
                <a16:creationId xmlns:a16="http://schemas.microsoft.com/office/drawing/2014/main" id="{F8B93346-40E3-284E-BA17-3924BD1C3D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9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7DE8C6-2D9D-4349-865E-BD2CAD0F6C14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E1E72FAF-1E96-5345-88CD-DD54DE96E7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52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747C03-3F2F-2247-A92F-962D948C60F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52734A-5419-7E43-B66C-D90F9C813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33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6237979-DA30-884B-8C33-FEB83391A1F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709807-9712-2C4E-85EA-CEB9F3CF4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0722F4-C31C-C043-9D1E-1DF9FCB47377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FFDD5FFF-1332-E24E-9502-E97E3FB307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83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B800920F-B375-9141-B99E-44494A98D56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7" name="Picture 6" descr="Bildergebnis für twitter">
            <a:extLst>
              <a:ext uri="{FF2B5EF4-FFF2-40B4-BE49-F238E27FC236}">
                <a16:creationId xmlns:a16="http://schemas.microsoft.com/office/drawing/2014/main" id="{AE9AA9CA-D048-2544-A673-558346A29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41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91271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0BC07284-D3AA-D146-8ED7-B6D655CC10A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2" name="Picture 6" descr="Bildergebnis für twitter">
            <a:extLst>
              <a:ext uri="{FF2B5EF4-FFF2-40B4-BE49-F238E27FC236}">
                <a16:creationId xmlns:a16="http://schemas.microsoft.com/office/drawing/2014/main" id="{CA531EF3-2A01-5B47-8097-02DC3AD48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6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0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27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9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vadisPF/platys/blob/master/documentation/install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vadisPF/platys/blob/develop/platform-stacks/modern-data-platform/documentation/configuration.md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TrivadisPF/platys-modern-data-platform/blob/master/documentation/configuration.md" TargetMode="Externa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vadisPF/platys-modern-data-platform/tree/master/cookbooks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get-starte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TrivadisPF/platys" TargetMode="External"/><Relationship Id="rId5" Type="http://schemas.openxmlformats.org/officeDocument/2006/relationships/hyperlink" Target="https://github.com/TrivadisPF/platys/blob/master/documentation/install.md" TargetMode="External"/><Relationship Id="rId4" Type="http://schemas.openxmlformats.org/officeDocument/2006/relationships/hyperlink" Target="https://docs.docker.com/compos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FCC2D-D6EA-6F40-8A41-CCF6E0114F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5169608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C29D3-4670-B242-8A99-669EC63891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Platys</a:t>
            </a:r>
            <a:r>
              <a:rPr lang="de-CH" dirty="0"/>
              <a:t> –</a:t>
            </a:r>
            <a:r>
              <a:rPr lang="de-CH" dirty="0" err="1"/>
              <a:t>Provisioning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modern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platforms</a:t>
            </a:r>
            <a:r>
              <a:rPr lang="de-CH" dirty="0"/>
              <a:t> </a:t>
            </a:r>
            <a:r>
              <a:rPr lang="de-CH" dirty="0" err="1"/>
              <a:t>simplified</a:t>
            </a:r>
            <a:r>
              <a:rPr lang="de-CH" dirty="0"/>
              <a:t>!</a:t>
            </a:r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023" y="1406013"/>
            <a:ext cx="8696654" cy="396008"/>
          </a:xfrm>
        </p:spPr>
        <p:txBody>
          <a:bodyPr/>
          <a:lstStyle/>
          <a:p>
            <a:r>
              <a:rPr lang="de-DE" dirty="0"/>
              <a:t>Guido Schmutz, Ulises </a:t>
            </a:r>
            <a:r>
              <a:rPr lang="de-DE" dirty="0" err="1"/>
              <a:t>Fasoli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to install? (I)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Platys runs on </a:t>
            </a:r>
            <a:r>
              <a:rPr lang="en-CH" b="1" dirty="0"/>
              <a:t>Linux</a:t>
            </a:r>
            <a:r>
              <a:rPr lang="en-CH" dirty="0"/>
              <a:t>, </a:t>
            </a:r>
            <a:r>
              <a:rPr lang="en-CH" b="1" dirty="0"/>
              <a:t>Mac OS-X </a:t>
            </a:r>
            <a:r>
              <a:rPr lang="en-CH" dirty="0"/>
              <a:t>and </a:t>
            </a:r>
            <a:r>
              <a:rPr lang="en-CH" b="1" dirty="0"/>
              <a:t>Windows</a:t>
            </a:r>
          </a:p>
          <a:p>
            <a:pPr marL="0" indent="0">
              <a:buNone/>
            </a:pPr>
            <a:r>
              <a:rPr lang="en-CH" dirty="0">
                <a:hlinkClick r:id="rId3"/>
              </a:rPr>
              <a:t>Installation</a:t>
            </a:r>
            <a:r>
              <a:rPr lang="en-CH" dirty="0"/>
              <a:t> is comparable to installing docker-compose, on Ubuntu perform the foll</a:t>
            </a:r>
            <a:r>
              <a:rPr lang="en-GB" dirty="0"/>
              <a:t>ow</a:t>
            </a:r>
            <a:r>
              <a:rPr lang="en-CH" dirty="0"/>
              <a:t>ing steps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</a:t>
            </a:r>
            <a:r>
              <a:rPr lang="en-CH" dirty="0"/>
              <a:t>ownload the binary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Untar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/</a:t>
            </a:r>
            <a:r>
              <a:rPr lang="de-CH" dirty="0" err="1"/>
              <a:t>usr</a:t>
            </a:r>
            <a:r>
              <a:rPr lang="de-CH" dirty="0"/>
              <a:t>/</a:t>
            </a:r>
            <a:r>
              <a:rPr lang="de-CH" dirty="0" err="1"/>
              <a:t>local</a:t>
            </a:r>
            <a:r>
              <a:rPr lang="de-CH" dirty="0"/>
              <a:t>/bin</a:t>
            </a: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15699" y="1867473"/>
            <a:ext cx="7912602" cy="830997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curl -L "https://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TrivadisPF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/platys/releases/download</a:t>
            </a:r>
            <a:r>
              <a:rPr lang="en-GB" sz="1600" b="1">
                <a:latin typeface="Courier New" panose="02070309020205020404" pitchFamily="49" charset="0"/>
                <a:cs typeface="Courier New" panose="02070309020205020404" pitchFamily="49" charset="0"/>
              </a:rPr>
              <a:t>/2.2.0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-o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55665" y="3264760"/>
            <a:ext cx="7912602" cy="1077218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zvxf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mv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platys.dist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/local/lib/ </a:t>
            </a:r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-R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root:root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/local/lib/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platys.dist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rm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7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to install? (II)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GB" dirty="0"/>
              <a:t>D</a:t>
            </a:r>
            <a:r>
              <a:rPr lang="en-CH" dirty="0"/>
              <a:t>ownload the binary</a:t>
            </a:r>
          </a:p>
          <a:p>
            <a:pPr marL="342900" indent="-342900">
              <a:buFont typeface="+mj-lt"/>
              <a:buAutoNum type="arabicPeriod" startAt="3"/>
            </a:pPr>
            <a:endParaRPr lang="en-CH" dirty="0"/>
          </a:p>
          <a:p>
            <a:pPr marL="342900" indent="-342900">
              <a:buFont typeface="+mj-lt"/>
              <a:buAutoNum type="arabicPeriod" startAt="3"/>
            </a:pPr>
            <a:endParaRPr lang="en-CH" dirty="0"/>
          </a:p>
          <a:p>
            <a:pPr marL="342900" indent="-342900">
              <a:buFont typeface="+mj-lt"/>
              <a:buAutoNum type="arabicPeriod" startAt="3"/>
            </a:pPr>
            <a:r>
              <a:rPr lang="en-GB" dirty="0"/>
              <a:t>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--version </a:t>
            </a:r>
            <a:r>
              <a:rPr lang="en-GB" dirty="0"/>
              <a:t>option to check that the generator has been installed successfully</a:t>
            </a: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15699" y="1173262"/>
            <a:ext cx="8342228" cy="338554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ln -s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/local/lib/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platys.dist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/local/bin/platys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55665" y="2350360"/>
            <a:ext cx="7912602" cy="584775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platys --version 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- Trivadis Platform in a Box - v2.2.0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29D8C-E6B3-B548-93EB-E0BF0620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CH" dirty="0"/>
              <a:t>Platys in Action</a:t>
            </a:r>
          </a:p>
        </p:txBody>
      </p:sp>
    </p:spTree>
    <p:extLst>
      <p:ext uri="{BB962C8B-B14F-4D97-AF65-F5344CB8AC3E}">
        <p14:creationId xmlns:p14="http://schemas.microsoft.com/office/powerpoint/2010/main" val="28445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BBE3-C09F-8243-8284-17E3DBCD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Platform in a Box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5ECB37-2A77-5B42-80F6-01E216F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Steps for working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CH" dirty="0"/>
              <a:t>nit a platform based on a given platform stack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</a:t>
            </a:r>
            <a:r>
              <a:rPr lang="en-CH" dirty="0"/>
              <a:t>dit the config.yml files to enable services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</a:t>
            </a:r>
            <a:r>
              <a:rPr lang="en-CH" dirty="0"/>
              <a:t>enerate the docker-compose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en-CH" dirty="0"/>
              <a:t>tart the platform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8419BCC-823D-704D-B744-CFB18A6D3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0" y="709260"/>
            <a:ext cx="4566542" cy="39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D771-9E4C-1B45-ABE8-95202DA5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platys – How does it work? (I)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C29D2B22-64F3-8D46-83E3-0FE26AABE2ED}"/>
              </a:ext>
            </a:extLst>
          </p:cNvPr>
          <p:cNvSpPr txBox="1">
            <a:spLocks/>
          </p:cNvSpPr>
          <p:nvPr/>
        </p:nvSpPr>
        <p:spPr>
          <a:xfrm>
            <a:off x="266006" y="801522"/>
            <a:ext cx="8691921" cy="3814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dirty="0"/>
              <a:t>Let’s see Platys in Action by generating a simple Platform with the following service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6DE35F-2D70-B84D-B964-3CFA9FDC7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1" y="1277991"/>
            <a:ext cx="7576796" cy="31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8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D771-9E4C-1B45-ABE8-95202DA5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platys – How does it work? (I)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C29D2B22-64F3-8D46-83E3-0FE26AABE2ED}"/>
              </a:ext>
            </a:extLst>
          </p:cNvPr>
          <p:cNvSpPr txBox="1">
            <a:spLocks/>
          </p:cNvSpPr>
          <p:nvPr/>
        </p:nvSpPr>
        <p:spPr>
          <a:xfrm>
            <a:off x="266006" y="801522"/>
            <a:ext cx="8691921" cy="3814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dirty="0"/>
              <a:t>Let’s see Platys in Action by generating a simple Platform with the following service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EAD4CC-F3D2-FF46-AFE1-79944E09C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1" y="1407764"/>
            <a:ext cx="8247489" cy="26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 (II)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Create a folder as your platform working directory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Initialize the platform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init</a:t>
            </a:r>
            <a:r>
              <a:rPr lang="en-CH" dirty="0"/>
              <a:t> command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</a:t>
            </a:r>
            <a:r>
              <a:rPr lang="en-CH" dirty="0"/>
              <a:t>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r>
              <a:rPr lang="en-CH" dirty="0"/>
              <a:t> file is created locally, holding all the possible options of the modern-data-platform 1.5.0 stack. See </a:t>
            </a:r>
            <a:r>
              <a:rPr lang="en-CH" dirty="0">
                <a:hlinkClick r:id="rId2"/>
              </a:rPr>
              <a:t>here</a:t>
            </a:r>
            <a:r>
              <a:rPr lang="en-CH" dirty="0"/>
              <a:t> for a documentation of the various options.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43569" y="2618487"/>
            <a:ext cx="7912602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1.5.0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43569" y="1206169"/>
            <a:ext cx="7912602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platys-demo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dd platys-demo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57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en-CH" dirty="0"/>
              <a:t>Use an editor to set the needed services to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CH" dirty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516FA-59A8-5640-92AE-9A17FB43C084}"/>
              </a:ext>
            </a:extLst>
          </p:cNvPr>
          <p:cNvSpPr txBox="1"/>
          <p:nvPr/>
        </p:nvSpPr>
        <p:spPr>
          <a:xfrm>
            <a:off x="723206" y="1168411"/>
            <a:ext cx="5242589" cy="3754874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 # Default values for the generator</a:t>
            </a:r>
          </a:p>
          <a:p>
            <a:r>
              <a:rPr lang="en-GB" sz="1400" dirty="0"/>
              <a:t> # this file can be used as a template for a custom configuration</a:t>
            </a:r>
          </a:p>
          <a:p>
            <a:r>
              <a:rPr lang="en-GB" sz="1400" dirty="0"/>
              <a:t> # or to know about the different variables available for the generator</a:t>
            </a:r>
          </a:p>
          <a:p>
            <a:r>
              <a:rPr lang="en-GB" sz="1400" dirty="0"/>
              <a:t>      platys:</a:t>
            </a:r>
          </a:p>
          <a:p>
            <a:r>
              <a:rPr lang="en-GB" sz="1400" dirty="0"/>
              <a:t>          platform-name: ‘platys-demo'</a:t>
            </a:r>
          </a:p>
          <a:p>
            <a:r>
              <a:rPr lang="en-GB" sz="1400" dirty="0"/>
              <a:t>          stack-image-name: '</a:t>
            </a:r>
            <a:r>
              <a:rPr lang="en-GB" sz="1400" dirty="0" err="1"/>
              <a:t>trivadis</a:t>
            </a:r>
            <a:r>
              <a:rPr lang="en-GB" sz="1400" dirty="0"/>
              <a:t>/platys-modern-data-platform'</a:t>
            </a:r>
          </a:p>
          <a:p>
            <a:r>
              <a:rPr lang="en-GB" sz="1400" dirty="0"/>
              <a:t>          stack-image-version: ‘1.5.0’</a:t>
            </a:r>
          </a:p>
          <a:p>
            <a:r>
              <a:rPr lang="en-GB" sz="1400" dirty="0"/>
              <a:t>          structure: ‘flat’</a:t>
            </a:r>
          </a:p>
          <a:p>
            <a:endParaRPr lang="en-GB" sz="1400" dirty="0"/>
          </a:p>
          <a:p>
            <a:r>
              <a:rPr lang="en-GB" sz="1400" dirty="0"/>
              <a:t>      # ===== Apache Zookeeper ========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KAFKA_enable</a:t>
            </a:r>
            <a:r>
              <a:rPr lang="en-GB" sz="1400" dirty="0"/>
              <a:t>: </a:t>
            </a:r>
            <a:r>
              <a:rPr lang="en-GB" sz="1400" b="1" dirty="0">
                <a:solidFill>
                  <a:srgbClr val="FF0000"/>
                </a:solidFill>
              </a:rPr>
              <a:t>true</a:t>
            </a:r>
          </a:p>
          <a:p>
            <a:r>
              <a:rPr lang="en-GB" sz="1400" dirty="0"/>
              <a:t>      # one of enterprise, community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KAFKA_edition</a:t>
            </a:r>
            <a:r>
              <a:rPr lang="en-GB" sz="1400" dirty="0"/>
              <a:t>: 'community'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KAFKA_volume_map_data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KAFKA_broker_nodes</a:t>
            </a:r>
            <a:r>
              <a:rPr lang="en-GB" sz="1400" dirty="0"/>
              <a:t>: 3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KAFKA_delete_topic_enable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KAFKA_auto_create_topics_enable</a:t>
            </a:r>
            <a:r>
              <a:rPr lang="en-GB" sz="1400" dirty="0"/>
              <a:t>: false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4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CH" dirty="0"/>
              <a:t>Run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r>
              <a:rPr lang="en-CH" dirty="0"/>
              <a:t> to generate your platform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All the neces</a:t>
            </a:r>
            <a:r>
              <a:rPr lang="en-GB" dirty="0"/>
              <a:t>s</a:t>
            </a:r>
            <a:r>
              <a:rPr lang="en-CH" dirty="0"/>
              <a:t>ary artefacts for the Docker Compose platform have been generated and are ready to be started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Start the platform using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4DA4-DE8F-364E-81CB-1036185880FA}"/>
              </a:ext>
            </a:extLst>
          </p:cNvPr>
          <p:cNvSpPr txBox="1"/>
          <p:nvPr/>
        </p:nvSpPr>
        <p:spPr>
          <a:xfrm>
            <a:off x="719769" y="1234076"/>
            <a:ext cx="1860146" cy="369332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C7AF-996C-2B4F-8FEB-1997464450DB}"/>
              </a:ext>
            </a:extLst>
          </p:cNvPr>
          <p:cNvSpPr txBox="1"/>
          <p:nvPr/>
        </p:nvSpPr>
        <p:spPr>
          <a:xfrm>
            <a:off x="719769" y="2887617"/>
            <a:ext cx="3852231" cy="369332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4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756F-0240-3649-AAD5-08F16933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odern-data-platform </a:t>
            </a:r>
            <a:r>
              <a:rPr lang="en-CH" dirty="0">
                <a:solidFill>
                  <a:srgbClr val="000000"/>
                </a:solidFill>
                <a:ea typeface="+mn-ea"/>
                <a:cs typeface="+mn-cs"/>
              </a:rPr>
              <a:t>V1.5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198EE-DE90-6342-9D0E-BA6A62B32E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2616623" cy="3491999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These are the services the curent platform supports</a:t>
            </a:r>
          </a:p>
          <a:p>
            <a:pPr marL="0" indent="0">
              <a:buNone/>
            </a:pPr>
            <a:r>
              <a:rPr lang="en-CH" dirty="0"/>
              <a:t>Check the </a:t>
            </a:r>
            <a:r>
              <a:rPr lang="en-CH" dirty="0">
                <a:hlinkClick r:id="rId2"/>
              </a:rPr>
              <a:t>Configuration</a:t>
            </a:r>
            <a:r>
              <a:rPr lang="en-CH" dirty="0"/>
              <a:t> documentation for how to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4F2DE6-13FA-324C-A724-041CD0D2D2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DCCADE-92DE-1144-8D80-10A377BB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1" y="611774"/>
            <a:ext cx="5206397" cy="44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582B66-731E-CB40-8573-E99BEEFC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4E5D50-D53B-5949-AE1D-577035A61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Motivation for Platys</a:t>
            </a:r>
          </a:p>
          <a:p>
            <a:r>
              <a:rPr lang="en-CH" dirty="0"/>
              <a:t>Installing Platys</a:t>
            </a:r>
          </a:p>
          <a:p>
            <a:r>
              <a:rPr lang="en-CH" dirty="0"/>
              <a:t>Platys in Action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6549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DF7C-8C23-F944-A601-D80EDA8F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else?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49732-AF12-2042-9016-E342F7651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ocker-compose.override.yml</a:t>
            </a:r>
            <a:r>
              <a:rPr lang="en-CH" dirty="0"/>
              <a:t> for adding / re-configuring things not (yet) covered by platys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-s</a:t>
            </a:r>
            <a:r>
              <a:rPr lang="en-CH" dirty="0"/>
              <a:t> flag for directly creating a valid config.yml</a:t>
            </a:r>
          </a:p>
          <a:p>
            <a:r>
              <a:rPr lang="en-CH" dirty="0">
                <a:hlinkClick r:id="rId2"/>
              </a:rPr>
              <a:t>Cookbooks</a:t>
            </a:r>
            <a:r>
              <a:rPr lang="en-CH" dirty="0"/>
              <a:t> will be made available showing various aspects of the modern data platform</a:t>
            </a:r>
          </a:p>
          <a:p>
            <a:r>
              <a:rPr lang="en-CH" dirty="0"/>
              <a:t>Multiple platforms in one box ;-) =&gt; ARM and x86-64</a:t>
            </a:r>
          </a:p>
          <a:p>
            <a:r>
              <a:rPr lang="en-GB" dirty="0"/>
              <a:t>other platform can be added by replicating what has been done for the modern data platform (docker container)</a:t>
            </a:r>
            <a:endParaRPr lang="en-CH" dirty="0"/>
          </a:p>
          <a:p>
            <a:endParaRPr lang="en-CH" dirty="0"/>
          </a:p>
          <a:p>
            <a:r>
              <a:rPr lang="en-CH" dirty="0"/>
              <a:t>Slack channel will come</a:t>
            </a:r>
          </a:p>
          <a:p>
            <a:r>
              <a:rPr lang="en-GB" dirty="0"/>
              <a:t>W</a:t>
            </a:r>
            <a:r>
              <a:rPr lang="en-CH" dirty="0"/>
              <a:t>e are hiring :-)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5093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0EB6-4F85-5B49-9709-36B8E89E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286205"/>
            <a:ext cx="7165571" cy="382067"/>
          </a:xfrm>
        </p:spPr>
        <p:txBody>
          <a:bodyPr/>
          <a:lstStyle/>
          <a:p>
            <a:r>
              <a:rPr lang="en-CH" dirty="0"/>
              <a:t>Structure: Flat vs. Subfolder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3BFFD-BD7D-A34E-B562-26952080F7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1800" b="1" dirty="0">
                <a:solidFill>
                  <a:schemeClr val="tx1"/>
                </a:solidFill>
                <a:ea typeface="+mj-ea"/>
                <a:cs typeface="+mj-cs"/>
              </a:rPr>
              <a:t>Flat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platys-demo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docker-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conf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container-volume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data-transfer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plugins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scripts</a:t>
            </a:r>
          </a:p>
          <a:p>
            <a:pPr marL="0" indent="0">
              <a:buNone/>
            </a:pP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046DF-6679-2C48-940D-7213EAF44E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1800" b="1" dirty="0">
                <a:solidFill>
                  <a:schemeClr val="tx1"/>
                </a:solidFill>
              </a:rPr>
              <a:t>Subfolder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platys-demo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my-platform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conf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container-volume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data-transfer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plugins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scripts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└── docker-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90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B6FB-C7DA-134D-85B5-56217061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D6A5-7E09-3944-8B45-15B12ED0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 the init you can also pass a list of services to directly set to true to omit having to edit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dirty="0"/>
              <a:t>You can list the available service of a given platform stack by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CH" dirty="0"/>
              <a:t>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CE38A-9EE2-8647-93FB-4B338A8FA910}"/>
              </a:ext>
            </a:extLst>
          </p:cNvPr>
          <p:cNvSpPr txBox="1"/>
          <p:nvPr/>
        </p:nvSpPr>
        <p:spPr>
          <a:xfrm>
            <a:off x="615699" y="1431944"/>
            <a:ext cx="7912602" cy="830997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1.5.0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-f -s KAFKA,SPARK,JUPYTER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7F728-6DAE-104C-B0BF-8F51015F4835}"/>
              </a:ext>
            </a:extLst>
          </p:cNvPr>
          <p:cNvSpPr txBox="1"/>
          <p:nvPr/>
        </p:nvSpPr>
        <p:spPr>
          <a:xfrm>
            <a:off x="615699" y="2854485"/>
            <a:ext cx="7912602" cy="584775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        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1.5.0 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6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1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29D8C-E6B3-B548-93EB-E0BF0620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CH" dirty="0"/>
              <a:t>Motivation for Platys?</a:t>
            </a:r>
          </a:p>
        </p:txBody>
      </p:sp>
    </p:spTree>
    <p:extLst>
      <p:ext uri="{BB962C8B-B14F-4D97-AF65-F5344CB8AC3E}">
        <p14:creationId xmlns:p14="http://schemas.microsoft.com/office/powerpoint/2010/main" val="56809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DD09B0-5065-3848-BBFD-CAC8092C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Requirements for a Platform for Lab, PoC and PoV 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04A071-8332-5740-A59E-9E39EC7B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For Labs, PoC and PoV projects as well as trainings we wanted a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</a:t>
            </a:r>
            <a:r>
              <a:rPr lang="en-CH" dirty="0"/>
              <a:t>hich is easy to deploy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supports modular, extensible and configurable set of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where new services can be added quickly and tested as part of an existing platform (set of services)</a:t>
            </a: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</a:t>
            </a:r>
            <a:r>
              <a:rPr lang="en-CH" dirty="0"/>
              <a:t>here no infrastructure specialist is needed for provisioning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lightweight, low footprint (resources needed)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simple, lightweight transportation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runs on-premises and in the cloud</a:t>
            </a:r>
            <a:endParaRPr lang="en-CH" dirty="0"/>
          </a:p>
          <a:p>
            <a:pPr lvl="1"/>
            <a:endParaRPr lang="en-CH" dirty="0"/>
          </a:p>
          <a:p>
            <a:pPr lvl="1"/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4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371-153F-DE4F-9FB0-E1B42039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Platform for Lab, PoC and PoV projects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1879F0-02FC-F44D-AC8A-C1F403900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774472"/>
              </p:ext>
            </p:extLst>
          </p:nvPr>
        </p:nvGraphicFramePr>
        <p:xfrm>
          <a:off x="266700" y="801688"/>
          <a:ext cx="8583386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1">
                  <a:extLst>
                    <a:ext uri="{9D8B030D-6E8A-4147-A177-3AD203B41FA5}">
                      <a16:colId xmlns:a16="http://schemas.microsoft.com/office/drawing/2014/main" val="3557890846"/>
                    </a:ext>
                  </a:extLst>
                </a:gridCol>
                <a:gridCol w="2303360">
                  <a:extLst>
                    <a:ext uri="{9D8B030D-6E8A-4147-A177-3AD203B41FA5}">
                      <a16:colId xmlns:a16="http://schemas.microsoft.com/office/drawing/2014/main" val="3102505061"/>
                    </a:ext>
                  </a:extLst>
                </a:gridCol>
                <a:gridCol w="1253691">
                  <a:extLst>
                    <a:ext uri="{9D8B030D-6E8A-4147-A177-3AD203B41FA5}">
                      <a16:colId xmlns:a16="http://schemas.microsoft.com/office/drawing/2014/main" val="3208193055"/>
                    </a:ext>
                  </a:extLst>
                </a:gridCol>
                <a:gridCol w="1079655">
                  <a:extLst>
                    <a:ext uri="{9D8B030D-6E8A-4147-A177-3AD203B41FA5}">
                      <a16:colId xmlns:a16="http://schemas.microsoft.com/office/drawing/2014/main" val="2648014826"/>
                    </a:ext>
                  </a:extLst>
                </a:gridCol>
                <a:gridCol w="1515352">
                  <a:extLst>
                    <a:ext uri="{9D8B030D-6E8A-4147-A177-3AD203B41FA5}">
                      <a16:colId xmlns:a16="http://schemas.microsoft.com/office/drawing/2014/main" val="1925852190"/>
                    </a:ext>
                  </a:extLst>
                </a:gridCol>
                <a:gridCol w="1999267">
                  <a:extLst>
                    <a:ext uri="{9D8B030D-6E8A-4147-A177-3AD203B41FA5}">
                      <a16:colId xmlns:a16="http://schemas.microsoft.com/office/drawing/2014/main" val="345880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Bare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Cloud PaaS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Docker &amp; Docker Compose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Easy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4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</a:t>
                      </a:r>
                      <a:r>
                        <a:rPr lang="en-CH" sz="1400" dirty="0"/>
                        <a:t>odular,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6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</a:t>
                      </a:r>
                      <a:r>
                        <a:rPr lang="en-CH" sz="1400" dirty="0"/>
                        <a:t>dd new services 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  <a:r>
                        <a:rPr lang="en-CH" sz="1400" dirty="0"/>
                        <a:t>o infrastructre specialist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89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</a:t>
                      </a:r>
                      <a:r>
                        <a:rPr lang="en-CH" sz="1400" dirty="0"/>
                        <a:t>ightweight footprint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9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</a:t>
                      </a:r>
                      <a:r>
                        <a:rPr lang="en-CH" sz="1400" dirty="0"/>
                        <a:t>imple, lightweight 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</a:t>
                      </a:r>
                      <a:r>
                        <a:rPr lang="en-CH" sz="1400" dirty="0"/>
                        <a:t>n prem &amp;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++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0088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E7E8E8-1622-A24C-BA35-F7ECD15DCD3D}"/>
              </a:ext>
            </a:extLst>
          </p:cNvPr>
          <p:cNvSpPr txBox="1"/>
          <p:nvPr/>
        </p:nvSpPr>
        <p:spPr>
          <a:xfrm>
            <a:off x="189806" y="4341812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1200" dirty="0"/>
              <a:t>I</a:t>
            </a:r>
            <a:r>
              <a:rPr lang="en-CH" sz="1200" dirty="0"/>
              <a:t>f exists as PaaS</a:t>
            </a:r>
          </a:p>
          <a:p>
            <a:pPr marL="342900" indent="-342900">
              <a:buAutoNum type="arabicParenR"/>
            </a:pPr>
            <a:r>
              <a:rPr lang="en-GB" sz="1200" dirty="0"/>
              <a:t>Within same cloud provider</a:t>
            </a:r>
          </a:p>
          <a:p>
            <a:pPr marL="342900" indent="-342900">
              <a:buAutoNum type="arabicParenR"/>
            </a:pPr>
            <a:r>
              <a:rPr lang="en-GB" sz="1200" dirty="0"/>
              <a:t>Runs anywhere Docker &amp; Docker Compose runs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1496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DB8A-6967-CE48-823D-ACA17C7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Docker, what is Docker Compose?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C92E-42D0-E943-9B6E-1FB5EF5B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Docker – running a single service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Docker Compose – running a set of services belonging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750B9-BCA9-BB46-A6C1-A7E18AEC30D7}"/>
              </a:ext>
            </a:extLst>
          </p:cNvPr>
          <p:cNvSpPr txBox="1"/>
          <p:nvPr/>
        </p:nvSpPr>
        <p:spPr>
          <a:xfrm>
            <a:off x="400885" y="1163416"/>
            <a:ext cx="8557041" cy="523220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–p 18630:18630 –e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SDC_CONF_MONITOR_MEMORY:true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-data:/data --name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streamsets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-dc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streamsets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/datacollector:3.15.0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C6429-AE62-F745-8C24-8117EA41BE1A}"/>
              </a:ext>
            </a:extLst>
          </p:cNvPr>
          <p:cNvSpPr txBox="1"/>
          <p:nvPr/>
        </p:nvSpPr>
        <p:spPr>
          <a:xfrm>
            <a:off x="400886" y="2369069"/>
            <a:ext cx="3594171" cy="307777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6A2C7-3907-D340-9F7E-45E23D98021C}"/>
              </a:ext>
            </a:extLst>
          </p:cNvPr>
          <p:cNvSpPr txBox="1"/>
          <p:nvPr/>
        </p:nvSpPr>
        <p:spPr>
          <a:xfrm>
            <a:off x="4427584" y="2375938"/>
            <a:ext cx="4530343" cy="2616101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streamsets-1: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streamsets</a:t>
            </a:r>
            <a:r>
              <a:rPr lang="en-GB" sz="1000" b="1">
                <a:latin typeface="Courier New" panose="02070309020205020404" pitchFamily="49" charset="0"/>
                <a:cs typeface="Courier New" panose="02070309020205020404" pitchFamily="49" charset="0"/>
              </a:rPr>
              <a:t>/datacollector:3.15.0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- 18630:18630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environment: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SDC_CONF_MONITOR_MEMORY: 'true'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SDC_CONF_PIPELINE_MAX_RUNNERS_COUNT: 50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volumes: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./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-data:/data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kafka-1: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confluentinc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/cp-enterprise-kafka:5.5.0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zookeeper-1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- 9092:9092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197837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DC665-E9EA-AC4C-A0BD-2ED221BF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Trivadis Platform in a 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BB2179-6D9B-D54A-BBFE-E041D7FC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616736" cy="3814058"/>
          </a:xfrm>
        </p:spPr>
        <p:txBody>
          <a:bodyPr/>
          <a:lstStyle/>
          <a:p>
            <a:r>
              <a:rPr lang="en-CH" dirty="0"/>
              <a:t>open-source toolset, developed by the Trivadis Platform Factory</a:t>
            </a:r>
          </a:p>
          <a:p>
            <a:r>
              <a:rPr lang="en-CH" dirty="0"/>
              <a:t>help provisioning Modern Data Platforms based on </a:t>
            </a:r>
            <a:r>
              <a:rPr lang="en-GB" dirty="0">
                <a:hlinkClick r:id="rId3"/>
              </a:rPr>
              <a:t>Docker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Docker Compose</a:t>
            </a:r>
            <a:endParaRPr lang="en-GB" dirty="0"/>
          </a:p>
          <a:p>
            <a:r>
              <a:rPr lang="en-CH" dirty="0"/>
              <a:t>its main use is for small-scale Data Lab projects, Proof-of-Concepts (PoC) or Proof-of-value (PoV) projects as well as trainings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See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for how to install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</a:p>
          <a:p>
            <a:r>
              <a:rPr lang="en-GB" dirty="0">
                <a:hlinkClick r:id="rId6"/>
              </a:rPr>
              <a:t>https://github.com/TrivadisPF/platys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924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4C7E-0536-5442-B319-98E21155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Platform in a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3AA78-0F39-504B-B9AA-A11864FF86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541909" cy="3491999"/>
          </a:xfrm>
        </p:spPr>
        <p:txBody>
          <a:bodyPr/>
          <a:lstStyle/>
          <a:p>
            <a:pPr marL="0" indent="0">
              <a:buNone/>
            </a:pPr>
            <a:r>
              <a:rPr lang="en-CH" b="1" dirty="0"/>
              <a:t>Platform Stack</a:t>
            </a:r>
          </a:p>
          <a:p>
            <a:r>
              <a:rPr lang="en-GB" dirty="0"/>
              <a:t>A</a:t>
            </a:r>
            <a:r>
              <a:rPr lang="en-CH" dirty="0"/>
              <a:t> given set of services to choose from</a:t>
            </a:r>
          </a:p>
          <a:p>
            <a:r>
              <a:rPr lang="en-CH" dirty="0"/>
              <a:t>A generator for generating a set of these services as a Platform</a:t>
            </a:r>
          </a:p>
          <a:p>
            <a:pPr marL="0" indent="0">
              <a:buNone/>
            </a:pPr>
            <a:r>
              <a:rPr lang="en-CH" b="1" dirty="0"/>
              <a:t>Platform</a:t>
            </a:r>
          </a:p>
          <a:p>
            <a:r>
              <a:rPr lang="en-CH" dirty="0"/>
              <a:t>An instance of a set of services generated based on a Platform Stack</a:t>
            </a:r>
          </a:p>
          <a:p>
            <a:r>
              <a:rPr lang="en-CH" dirty="0"/>
              <a:t>Fully runnable platform based on Docker Compose and Docker</a:t>
            </a:r>
          </a:p>
          <a:p>
            <a:pPr marL="0" indent="0">
              <a:buNone/>
            </a:pPr>
            <a:r>
              <a:rPr lang="en-CH" b="1" dirty="0"/>
              <a:t>Platys</a:t>
            </a:r>
          </a:p>
          <a:p>
            <a:r>
              <a:rPr lang="en-GB" dirty="0"/>
              <a:t>T</a:t>
            </a:r>
            <a:r>
              <a:rPr lang="en-CH" dirty="0"/>
              <a:t>he CLI tool to control the Platform Stack</a:t>
            </a:r>
          </a:p>
          <a:p>
            <a:pPr marL="1588" lvl="1" indent="0">
              <a:buNone/>
            </a:pPr>
            <a:endParaRPr lang="en-CH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E1FF81-6FC9-DD43-B795-45E5BB1F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0" y="709260"/>
            <a:ext cx="4566542" cy="39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7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29D8C-E6B3-B548-93EB-E0BF0620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CH" dirty="0"/>
              <a:t>Installing Platys</a:t>
            </a:r>
          </a:p>
        </p:txBody>
      </p:sp>
    </p:spTree>
    <p:extLst>
      <p:ext uri="{BB962C8B-B14F-4D97-AF65-F5344CB8AC3E}">
        <p14:creationId xmlns:p14="http://schemas.microsoft.com/office/powerpoint/2010/main" val="140403187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27576</TotalTime>
  <Words>1390</Words>
  <Application>Microsoft Macintosh PowerPoint</Application>
  <PresentationFormat>On-screen Show (16:9)</PresentationFormat>
  <Paragraphs>258</Paragraphs>
  <Slides>23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Platys –Provisioning of modern data platforms simplified!</vt:lpstr>
      <vt:lpstr>Agenda</vt:lpstr>
      <vt:lpstr>Motivation for Platys?</vt:lpstr>
      <vt:lpstr>Requirements for a Platform for Lab, PoC and PoV projects</vt:lpstr>
      <vt:lpstr>Platform for Lab, PoC and PoV projects</vt:lpstr>
      <vt:lpstr>What is Docker, what is Docker Compose?</vt:lpstr>
      <vt:lpstr>platys – Trivadis Platform in a Box</vt:lpstr>
      <vt:lpstr>Trivadis platys – Platform in a Box</vt:lpstr>
      <vt:lpstr>Installing Platys</vt:lpstr>
      <vt:lpstr>Trivadis platys – How to install? (I)</vt:lpstr>
      <vt:lpstr>Trivadis platys – How to install? (II)</vt:lpstr>
      <vt:lpstr>Platys in Action</vt:lpstr>
      <vt:lpstr>Trivadis platys – Platform in a Box</vt:lpstr>
      <vt:lpstr>Trivadis platys – How does it work? (I)</vt:lpstr>
      <vt:lpstr>Trivadis platys – How does it work? (I)</vt:lpstr>
      <vt:lpstr>Trivadis platys – How does it work? (II)</vt:lpstr>
      <vt:lpstr>Trivadis platys – How does it work? (III)</vt:lpstr>
      <vt:lpstr>Trivadis platys – How does it work? (IV)</vt:lpstr>
      <vt:lpstr>modern-data-platform V1.5</vt:lpstr>
      <vt:lpstr>What else?</vt:lpstr>
      <vt:lpstr>Structure: Flat vs. Subfolder</vt:lpstr>
      <vt:lpstr>Trivadis platys – Tips and Tricks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1533</cp:revision>
  <cp:lastPrinted>2020-02-12T10:48:55Z</cp:lastPrinted>
  <dcterms:created xsi:type="dcterms:W3CDTF">2017-10-30T14:31:32Z</dcterms:created>
  <dcterms:modified xsi:type="dcterms:W3CDTF">2020-05-18T16:09:43Z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